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59" r:id="rId3"/>
    <p:sldId id="263" r:id="rId4"/>
    <p:sldId id="328" r:id="rId5"/>
    <p:sldId id="331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425563"/>
    <a:srgbClr val="768692"/>
    <a:srgbClr val="FDB71A"/>
    <a:srgbClr val="F08823"/>
    <a:srgbClr val="37A8AE"/>
    <a:srgbClr val="474090"/>
    <a:srgbClr val="56C4CA"/>
    <a:srgbClr val="AADAE0"/>
    <a:srgbClr val="A7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1799" autoAdjust="0"/>
  </p:normalViewPr>
  <p:slideViewPr>
    <p:cSldViewPr>
      <p:cViewPr varScale="1">
        <p:scale>
          <a:sx n="54" d="100"/>
          <a:sy n="54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1464" y="5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660" cy="496332"/>
          </a:xfrm>
          <a:prstGeom prst="rect">
            <a:avLst/>
          </a:prstGeom>
        </p:spPr>
        <p:txBody>
          <a:bodyPr vert="horz" lIns="92209" tIns="46105" rIns="92209" bIns="461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5"/>
            <a:ext cx="2945660" cy="496332"/>
          </a:xfrm>
          <a:prstGeom prst="rect">
            <a:avLst/>
          </a:prstGeom>
        </p:spPr>
        <p:txBody>
          <a:bodyPr vert="horz" lIns="92209" tIns="46105" rIns="92209" bIns="46105" rtlCol="0"/>
          <a:lstStyle>
            <a:lvl1pPr algn="r">
              <a:defRPr sz="1200"/>
            </a:lvl1pPr>
          </a:lstStyle>
          <a:p>
            <a:fld id="{39857071-E64D-46A1-87B1-C69F39D58710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8"/>
            <a:ext cx="2945660" cy="496332"/>
          </a:xfrm>
          <a:prstGeom prst="rect">
            <a:avLst/>
          </a:prstGeom>
        </p:spPr>
        <p:txBody>
          <a:bodyPr vert="horz" lIns="92209" tIns="46105" rIns="92209" bIns="461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8"/>
            <a:ext cx="2945660" cy="496332"/>
          </a:xfrm>
          <a:prstGeom prst="rect">
            <a:avLst/>
          </a:prstGeom>
        </p:spPr>
        <p:txBody>
          <a:bodyPr vert="horz" lIns="92209" tIns="46105" rIns="92209" bIns="46105" rtlCol="0" anchor="b"/>
          <a:lstStyle>
            <a:lvl1pPr algn="r">
              <a:defRPr sz="1200"/>
            </a:lvl1pPr>
          </a:lstStyle>
          <a:p>
            <a:fld id="{161BB89B-C3B9-414D-87D1-7424993A6BD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6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660" cy="496332"/>
          </a:xfrm>
          <a:prstGeom prst="rect">
            <a:avLst/>
          </a:prstGeom>
        </p:spPr>
        <p:txBody>
          <a:bodyPr vert="horz" lIns="92209" tIns="46105" rIns="92209" bIns="461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5"/>
            <a:ext cx="2945660" cy="496332"/>
          </a:xfrm>
          <a:prstGeom prst="rect">
            <a:avLst/>
          </a:prstGeom>
        </p:spPr>
        <p:txBody>
          <a:bodyPr vert="horz" lIns="92209" tIns="46105" rIns="92209" bIns="46105" rtlCol="0"/>
          <a:lstStyle>
            <a:lvl1pPr algn="r">
              <a:defRPr sz="1200"/>
            </a:lvl1pPr>
          </a:lstStyle>
          <a:p>
            <a:fld id="{DB669EAF-F978-4283-B05E-045B360A23ED}" type="datetimeFigureOut">
              <a:rPr lang="en-GB" smtClean="0"/>
              <a:pPr/>
              <a:t>19/03/2025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9" tIns="46105" rIns="92209" bIns="4610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209" tIns="46105" rIns="92209" bIns="461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8"/>
            <a:ext cx="2945660" cy="496332"/>
          </a:xfrm>
          <a:prstGeom prst="rect">
            <a:avLst/>
          </a:prstGeom>
        </p:spPr>
        <p:txBody>
          <a:bodyPr vert="horz" lIns="92209" tIns="46105" rIns="92209" bIns="461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8"/>
            <a:ext cx="2945660" cy="496332"/>
          </a:xfrm>
          <a:prstGeom prst="rect">
            <a:avLst/>
          </a:prstGeom>
        </p:spPr>
        <p:txBody>
          <a:bodyPr vert="horz" lIns="92209" tIns="46105" rIns="92209" bIns="46105" rtlCol="0" anchor="b"/>
          <a:lstStyle>
            <a:lvl1pPr algn="r">
              <a:defRPr sz="1200"/>
            </a:lvl1pPr>
          </a:lstStyle>
          <a:p>
            <a:fld id="{C09EEF58-19CB-4881-A11B-C1CCE0D36CC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09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students to discuss with one another what they think mental health is then feedback.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EEF58-19CB-4881-A11B-C1CCE0D36CC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25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something you would like to MHA to do is promote the five ways to wellbeing. Explain that you are going to look into this in more depth.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EEF58-19CB-4881-A11B-C1CCE0D36CC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Remind the MHA ambassadors that they must be looking after their own mental health and wellbeing to fulfil their role. Explain that is something you have to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EEF58-19CB-4881-A11B-C1CCE0D36CC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47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2348880"/>
            <a:ext cx="8352928" cy="10793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1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91475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768"/>
            <a:ext cx="7200900" cy="792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baseline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2348880"/>
            <a:ext cx="7272337" cy="23749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rgbClr val="AE2573"/>
              </a:buClr>
              <a:buFont typeface="Arial" panose="020B0604020202020204" pitchFamily="34" charset="0"/>
              <a:buChar char="•"/>
              <a:defRPr sz="3200"/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Insert text here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5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13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93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18b4835048d9ee14430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24E6D51-B032-62DA-BDA3-F49F5EBD8DE7}"/>
              </a:ext>
            </a:extLst>
          </p:cNvPr>
          <p:cNvSpPr txBox="1">
            <a:spLocks/>
          </p:cNvSpPr>
          <p:nvPr/>
        </p:nvSpPr>
        <p:spPr>
          <a:xfrm>
            <a:off x="683568" y="2708523"/>
            <a:ext cx="7992888" cy="9361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4400" b="1" kern="1200" baseline="0">
                <a:solidFill>
                  <a:srgbClr val="00A4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/>
              <a:t>Tameside </a:t>
            </a:r>
          </a:p>
          <a:p>
            <a:pPr algn="ctr"/>
            <a:r>
              <a:rPr lang="en-GB" sz="4000" dirty="0"/>
              <a:t>Mental Health Support 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D6B8D-3E04-FA9C-AD26-0F900AA86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" t="3036" b="-1"/>
          <a:stretch/>
        </p:blipFill>
        <p:spPr>
          <a:xfrm>
            <a:off x="251520" y="332656"/>
            <a:ext cx="2842642" cy="2299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96680C-39CE-35F3-071F-662C5D8E0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40" y="5403304"/>
            <a:ext cx="1346448" cy="11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8861" y="260648"/>
            <a:ext cx="6552728" cy="792088"/>
          </a:xfrm>
        </p:spPr>
        <p:txBody>
          <a:bodyPr/>
          <a:lstStyle/>
          <a:p>
            <a:r>
              <a:rPr lang="en-GB" sz="3200" dirty="0"/>
              <a:t>Who I am and what we do </a:t>
            </a:r>
            <a:r>
              <a:rPr lang="en-GB" sz="3200" dirty="0">
                <a:sym typeface="Wingdings" panose="05000000000000000000" pitchFamily="2" charset="2"/>
              </a:rPr>
              <a:t>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1412776"/>
            <a:ext cx="612068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dirty="0"/>
              <a:t>My name is Holly, and I am an Educational Mental Health Practitioner (EMHP) </a:t>
            </a:r>
            <a:r>
              <a:rPr lang="en-GB" sz="1600" dirty="0">
                <a:sym typeface="Wingdings" panose="05000000000000000000" pitchFamily="2" charset="2"/>
              </a:rPr>
              <a:t> </a:t>
            </a:r>
          </a:p>
          <a:p>
            <a:pPr marL="0" indent="0" algn="ct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1600" dirty="0">
                <a:sym typeface="Wingdings" panose="05000000000000000000" pitchFamily="2" charset="2"/>
              </a:rPr>
              <a:t>This means I work with children and young people giving them coping strategies to support their worries, phobias and low mood, and sometimes I work with parents/carers and school staff members focusing on wellbeing! </a:t>
            </a:r>
          </a:p>
          <a:p>
            <a:pPr marL="0" indent="0" algn="ct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1600" dirty="0">
                <a:sym typeface="Wingdings" panose="05000000000000000000" pitchFamily="2" charset="2"/>
              </a:rPr>
              <a:t>I spend every Monday morning here at </a:t>
            </a:r>
            <a:r>
              <a:rPr lang="en-GB" sz="1600" dirty="0" err="1">
                <a:sym typeface="Wingdings" panose="05000000000000000000" pitchFamily="2" charset="2"/>
              </a:rPr>
              <a:t>Broadbottom</a:t>
            </a:r>
            <a:r>
              <a:rPr lang="en-GB" sz="1600" dirty="0">
                <a:sym typeface="Wingdings" panose="05000000000000000000" pitchFamily="2" charset="2"/>
              </a:rPr>
              <a:t> Primary School supporting different young people with their current wellbeing so you might have seen me around!  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0B0D0-69BB-A532-FBA5-CF8E15C6135E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196604" cy="3432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1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C3F81B-BFEF-11C0-C9F5-6D6C8D1E6A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764704"/>
            <a:ext cx="7200900" cy="792088"/>
          </a:xfrm>
        </p:spPr>
        <p:txBody>
          <a:bodyPr/>
          <a:lstStyle/>
          <a:p>
            <a:r>
              <a:rPr lang="en-GB" dirty="0"/>
              <a:t>What is Mental Health?</a:t>
            </a:r>
          </a:p>
        </p:txBody>
      </p:sp>
      <p:pic>
        <p:nvPicPr>
          <p:cNvPr id="3078" name="Picture 6" descr="Image result for what is mental health ">
            <a:extLst>
              <a:ext uri="{FF2B5EF4-FFF2-40B4-BE49-F238E27FC236}">
                <a16:creationId xmlns:a16="http://schemas.microsoft.com/office/drawing/2014/main" id="{C01AA989-CDA4-99D5-4176-CF6C488A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4911"/>
            <a:ext cx="23050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360C9-7174-AF8B-08AD-D5BFC070B164}"/>
              </a:ext>
            </a:extLst>
          </p:cNvPr>
          <p:cNvSpPr txBox="1"/>
          <p:nvPr/>
        </p:nvSpPr>
        <p:spPr>
          <a:xfrm>
            <a:off x="503387" y="242533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-Our thoughts, feelings, emotions and behaviours.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E40E2-3456-668B-B415-121256EC4573}"/>
              </a:ext>
            </a:extLst>
          </p:cNvPr>
          <p:cNvSpPr txBox="1"/>
          <p:nvPr/>
        </p:nvSpPr>
        <p:spPr>
          <a:xfrm>
            <a:off x="503387" y="319441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-It is important like our physical health.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E36D0-44AB-AD2F-6154-E4D2C9AD1521}"/>
              </a:ext>
            </a:extLst>
          </p:cNvPr>
          <p:cNvSpPr txBox="1"/>
          <p:nvPr/>
        </p:nvSpPr>
        <p:spPr>
          <a:xfrm>
            <a:off x="503387" y="408622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-How we cope with stress and challenges.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EE314-30AA-BDDC-44D9-27DC63BE2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708064"/>
            <a:ext cx="3336255" cy="20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8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ExpressYourself - The Five Ways to Wellbeing – Signals">
            <a:extLst>
              <a:ext uri="{FF2B5EF4-FFF2-40B4-BE49-F238E27FC236}">
                <a16:creationId xmlns:a16="http://schemas.microsoft.com/office/drawing/2014/main" id="{4AF99D94-8B52-6255-B065-CFA50A4B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14" y="980728"/>
            <a:ext cx="6097572" cy="45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B59E9-DDAD-D20E-DA47-83938C014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0630" y="34794"/>
            <a:ext cx="7789872" cy="594066"/>
          </a:xfrm>
        </p:spPr>
        <p:txBody>
          <a:bodyPr/>
          <a:lstStyle/>
          <a:p>
            <a:r>
              <a:rPr lang="en-GB" dirty="0"/>
              <a:t>The Five Ways to Wellbeing</a:t>
            </a:r>
          </a:p>
        </p:txBody>
      </p:sp>
    </p:spTree>
    <p:extLst>
      <p:ext uri="{BB962C8B-B14F-4D97-AF65-F5344CB8AC3E}">
        <p14:creationId xmlns:p14="http://schemas.microsoft.com/office/powerpoint/2010/main" val="16775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769" y="399473"/>
            <a:ext cx="7789872" cy="594066"/>
          </a:xfrm>
        </p:spPr>
        <p:txBody>
          <a:bodyPr/>
          <a:lstStyle/>
          <a:p>
            <a:r>
              <a:rPr lang="en-GB" dirty="0"/>
              <a:t>Getting support…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0E70817-D0A0-490B-AE2F-43D1998861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336" y="1375293"/>
            <a:ext cx="7874103" cy="2197723"/>
          </a:xfrm>
        </p:spPr>
        <p:txBody>
          <a:bodyPr/>
          <a:lstStyle/>
          <a:p>
            <a:r>
              <a:rPr lang="en-GB" sz="2100" dirty="0">
                <a:latin typeface="+mj-lt"/>
              </a:rPr>
              <a:t>Find someone you trust to talk about how you are really feeling </a:t>
            </a:r>
          </a:p>
          <a:p>
            <a:r>
              <a:rPr lang="en-GB" sz="2100" b="1" dirty="0">
                <a:latin typeface="+mj-lt"/>
              </a:rPr>
              <a:t>In school, the best person to talk to may be your class teacher or headteacher.  </a:t>
            </a:r>
          </a:p>
          <a:p>
            <a:r>
              <a:rPr lang="en-GB" sz="2100" dirty="0">
                <a:latin typeface="+mj-lt"/>
              </a:rPr>
              <a:t>Go to your GP (doctor)</a:t>
            </a:r>
          </a:p>
          <a:p>
            <a:r>
              <a:rPr lang="en-GB" sz="2100" dirty="0">
                <a:latin typeface="+mj-lt"/>
              </a:rPr>
              <a:t>Call helplines/websites: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72578C63-FE07-459F-9ED8-92C8DE82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52" y="5442830"/>
            <a:ext cx="1744980" cy="7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2C648-8AC5-4E4A-90D6-5D65D9E29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343" y="5419419"/>
            <a:ext cx="3036919" cy="256400"/>
          </a:xfrm>
          <a:prstGeom prst="rect">
            <a:avLst/>
          </a:prstGeom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84E60B8E-5950-4B54-8A39-BB747643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25131"/>
            <a:ext cx="1665683" cy="7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538A0-C71D-43CE-88E6-90AC7DAB0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5286727"/>
            <a:ext cx="1744980" cy="445798"/>
          </a:xfrm>
          <a:prstGeom prst="rect">
            <a:avLst/>
          </a:prstGeom>
        </p:spPr>
      </p:pic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55ABB48B-ED50-4F50-AF2D-04BC7E17F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4" y="5873717"/>
            <a:ext cx="1744980" cy="9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404539-7FAD-DCE9-3765-8BB3EF765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84" y="4336525"/>
            <a:ext cx="1475105" cy="796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DDC84-9637-8191-62F2-D332D2761E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89" y="4333816"/>
            <a:ext cx="2525395" cy="793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3158D0-7FF3-06AF-281B-61538FD6AD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6205" y="4584307"/>
            <a:ext cx="22002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036C0-293B-6168-2269-4DB608FAF6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4328" y="3197635"/>
            <a:ext cx="1347333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stockport MHST blank powerpoint slides</Template>
  <TotalTime>223</TotalTime>
  <Words>257</Words>
  <Application>Microsoft Office PowerPoint</Application>
  <PresentationFormat>On-screen Show (4:3)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Pennine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DUNKERLEY, Harriet (PENNINE CARE NHS FOUNDATION TRUST)</dc:creator>
  <cp:lastModifiedBy>joanne marrow</cp:lastModifiedBy>
  <cp:revision>6</cp:revision>
  <cp:lastPrinted>2019-03-19T11:43:43Z</cp:lastPrinted>
  <dcterms:created xsi:type="dcterms:W3CDTF">2023-09-28T11:28:32Z</dcterms:created>
  <dcterms:modified xsi:type="dcterms:W3CDTF">2025-03-19T10:51:22Z</dcterms:modified>
</cp:coreProperties>
</file>